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1" r:id="rId8"/>
    <p:sldId id="262" r:id="rId9"/>
    <p:sldId id="263" r:id="rId10"/>
    <p:sldId id="259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3976A-134B-4FEF-BB7D-0468872CDF3C}" v="271" dt="2018-07-03T09:58:22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88" d="100"/>
          <a:sy n="188" d="100"/>
        </p:scale>
        <p:origin x="-11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Leredde" userId="74318b8a087fcadb" providerId="LiveId" clId="{7AC9DD94-41AB-4D35-9FDF-0D13A7E81E88}"/>
    <pc:docChg chg="undo redo custSel modSld modMainMaster">
      <pc:chgData name="Bruno Leredde" userId="74318b8a087fcadb" providerId="LiveId" clId="{7AC9DD94-41AB-4D35-9FDF-0D13A7E81E88}" dt="2018-04-27T12:09:18.977" v="84" actId="1076"/>
      <pc:docMkLst>
        <pc:docMk/>
      </pc:docMkLst>
      <pc:sldChg chg="addSp delSp modSp">
        <pc:chgData name="Bruno Leredde" userId="74318b8a087fcadb" providerId="LiveId" clId="{7AC9DD94-41AB-4D35-9FDF-0D13A7E81E88}" dt="2018-04-27T12:09:18.977" v="84" actId="1076"/>
        <pc:sldMkLst>
          <pc:docMk/>
          <pc:sldMk cId="3538235408" sldId="256"/>
        </pc:sldMkLst>
        <pc:spChg chg="del">
          <ac:chgData name="Bruno Leredde" userId="74318b8a087fcadb" providerId="LiveId" clId="{7AC9DD94-41AB-4D35-9FDF-0D13A7E81E88}" dt="2018-04-27T12:09:06.094" v="82" actId="478"/>
          <ac:spMkLst>
            <pc:docMk/>
            <pc:sldMk cId="3538235408" sldId="256"/>
            <ac:spMk id="2" creationId="{D898E88A-D180-4AB4-8595-C21D6EBD9726}"/>
          </ac:spMkLst>
        </pc:spChg>
        <pc:spChg chg="mod">
          <ac:chgData name="Bruno Leredde" userId="74318b8a087fcadb" providerId="LiveId" clId="{7AC9DD94-41AB-4D35-9FDF-0D13A7E81E88}" dt="2018-04-27T12:09:18.977" v="84" actId="1076"/>
          <ac:spMkLst>
            <pc:docMk/>
            <pc:sldMk cId="3538235408" sldId="256"/>
            <ac:spMk id="3" creationId="{7B047F4B-9077-436E-B84E-AF329AE10F9A}"/>
          </ac:spMkLst>
        </pc:spChg>
        <pc:spChg chg="add del mod">
          <ac:chgData name="Bruno Leredde" userId="74318b8a087fcadb" providerId="LiveId" clId="{7AC9DD94-41AB-4D35-9FDF-0D13A7E81E88}" dt="2018-04-27T12:09:08.660" v="83" actId="478"/>
          <ac:spMkLst>
            <pc:docMk/>
            <pc:sldMk cId="3538235408" sldId="256"/>
            <ac:spMk id="5" creationId="{AFD289C4-907B-4BE2-8B52-745360526E00}"/>
          </ac:spMkLst>
        </pc:spChg>
      </pc:sldChg>
      <pc:sldChg chg="modSp">
        <pc:chgData name="Bruno Leredde" userId="74318b8a087fcadb" providerId="LiveId" clId="{7AC9DD94-41AB-4D35-9FDF-0D13A7E81E88}" dt="2018-04-27T12:07:40.489" v="62" actId="20577"/>
        <pc:sldMkLst>
          <pc:docMk/>
          <pc:sldMk cId="3307786608" sldId="258"/>
        </pc:sldMkLst>
        <pc:spChg chg="mod">
          <ac:chgData name="Bruno Leredde" userId="74318b8a087fcadb" providerId="LiveId" clId="{7AC9DD94-41AB-4D35-9FDF-0D13A7E81E88}" dt="2018-04-27T12:07:40.489" v="62" actId="20577"/>
          <ac:spMkLst>
            <pc:docMk/>
            <pc:sldMk cId="3307786608" sldId="258"/>
            <ac:spMk id="3" creationId="{1E28A366-5363-44A6-A532-553CA1638CD2}"/>
          </ac:spMkLst>
        </pc:spChg>
      </pc:sldChg>
      <pc:sldMasterChg chg="modSldLayout">
        <pc:chgData name="Bruno Leredde" userId="74318b8a087fcadb" providerId="LiveId" clId="{7AC9DD94-41AB-4D35-9FDF-0D13A7E81E88}" dt="2018-04-27T12:08:46.298" v="77" actId="167"/>
        <pc:sldMasterMkLst>
          <pc:docMk/>
          <pc:sldMasterMk cId="887733713" sldId="2147483762"/>
        </pc:sldMasterMkLst>
        <pc:sldLayoutChg chg="addSp delSp modSp">
          <pc:chgData name="Bruno Leredde" userId="74318b8a087fcadb" providerId="LiveId" clId="{7AC9DD94-41AB-4D35-9FDF-0D13A7E81E88}" dt="2018-04-27T12:08:46.298" v="77" actId="167"/>
          <pc:sldLayoutMkLst>
            <pc:docMk/>
            <pc:sldMasterMk cId="887733713" sldId="2147483762"/>
            <pc:sldLayoutMk cId="3518608312" sldId="2147483763"/>
          </pc:sldLayoutMkLst>
          <pc:spChg chg="mod">
            <ac:chgData name="Bruno Leredde" userId="74318b8a087fcadb" providerId="LiveId" clId="{7AC9DD94-41AB-4D35-9FDF-0D13A7E81E88}" dt="2018-04-27T12:08:29.586" v="72" actId="1076"/>
            <ac:spMkLst>
              <pc:docMk/>
              <pc:sldMasterMk cId="887733713" sldId="2147483762"/>
              <pc:sldLayoutMk cId="3518608312" sldId="2147483763"/>
              <ac:spMk id="2" creationId="{00000000-0000-0000-0000-000000000000}"/>
            </ac:spMkLst>
          </pc:spChg>
          <pc:spChg chg="mod">
            <ac:chgData name="Bruno Leredde" userId="74318b8a087fcadb" providerId="LiveId" clId="{7AC9DD94-41AB-4D35-9FDF-0D13A7E81E88}" dt="2018-04-27T12:08:27.118" v="71" actId="1076"/>
            <ac:spMkLst>
              <pc:docMk/>
              <pc:sldMasterMk cId="887733713" sldId="2147483762"/>
              <pc:sldLayoutMk cId="3518608312" sldId="2147483763"/>
              <ac:spMk id="3" creationId="{00000000-0000-0000-0000-000000000000}"/>
            </ac:spMkLst>
          </pc:spChg>
          <pc:grpChg chg="add del">
            <ac:chgData name="Bruno Leredde" userId="74318b8a087fcadb" providerId="LiveId" clId="{7AC9DD94-41AB-4D35-9FDF-0D13A7E81E88}" dt="2018-04-27T12:07:41.342" v="63" actId="478"/>
            <ac:grpSpMkLst>
              <pc:docMk/>
              <pc:sldMasterMk cId="887733713" sldId="2147483762"/>
              <pc:sldLayoutMk cId="3518608312" sldId="2147483763"/>
              <ac:grpSpMk id="9" creationId="{00000000-0000-0000-0000-000000000000}"/>
            </ac:grpSpMkLst>
          </pc:grpChg>
          <pc:picChg chg="add del mod ord">
            <ac:chgData name="Bruno Leredde" userId="74318b8a087fcadb" providerId="LiveId" clId="{7AC9DD94-41AB-4D35-9FDF-0D13A7E81E88}" dt="2018-04-27T12:08:46.298" v="77" actId="167"/>
            <ac:picMkLst>
              <pc:docMk/>
              <pc:sldMasterMk cId="887733713" sldId="2147483762"/>
              <pc:sldLayoutMk cId="3518608312" sldId="2147483763"/>
              <ac:picMk id="8" creationId="{5E73C476-3938-450B-BE4F-791EB2102A09}"/>
            </ac:picMkLst>
          </pc:picChg>
        </pc:sldLayoutChg>
      </pc:sldMasterChg>
    </pc:docChg>
  </pc:docChgLst>
  <pc:docChgLst>
    <pc:chgData name="Bruno Leredde" userId="74318b8a087fcadb" providerId="LiveId" clId="{7403976A-134B-4FEF-BB7D-0468872CDF3C}"/>
    <pc:docChg chg="custSel addSld modSld">
      <pc:chgData name="Bruno Leredde" userId="74318b8a087fcadb" providerId="LiveId" clId="{7403976A-134B-4FEF-BB7D-0468872CDF3C}" dt="2018-07-03T09:58:22.097" v="270" actId="20577"/>
      <pc:docMkLst>
        <pc:docMk/>
      </pc:docMkLst>
      <pc:sldChg chg="modSp">
        <pc:chgData name="Bruno Leredde" userId="74318b8a087fcadb" providerId="LiveId" clId="{7403976A-134B-4FEF-BB7D-0468872CDF3C}" dt="2018-07-03T09:55:29.471" v="37" actId="20577"/>
        <pc:sldMkLst>
          <pc:docMk/>
          <pc:sldMk cId="3070195299" sldId="260"/>
        </pc:sldMkLst>
        <pc:spChg chg="mod">
          <ac:chgData name="Bruno Leredde" userId="74318b8a087fcadb" providerId="LiveId" clId="{7403976A-134B-4FEF-BB7D-0468872CDF3C}" dt="2018-07-03T09:55:29.471" v="37" actId="20577"/>
          <ac:spMkLst>
            <pc:docMk/>
            <pc:sldMk cId="3070195299" sldId="260"/>
            <ac:spMk id="3" creationId="{1210768D-5162-4B71-966D-F294804EA04F}"/>
          </ac:spMkLst>
        </pc:spChg>
      </pc:sldChg>
      <pc:sldChg chg="modSp">
        <pc:chgData name="Bruno Leredde" userId="74318b8a087fcadb" providerId="LiveId" clId="{7403976A-134B-4FEF-BB7D-0468872CDF3C}" dt="2018-07-03T09:55:02.479" v="27" actId="20577"/>
        <pc:sldMkLst>
          <pc:docMk/>
          <pc:sldMk cId="1770927914" sldId="262"/>
        </pc:sldMkLst>
        <pc:spChg chg="mod">
          <ac:chgData name="Bruno Leredde" userId="74318b8a087fcadb" providerId="LiveId" clId="{7403976A-134B-4FEF-BB7D-0468872CDF3C}" dt="2018-07-03T09:55:02.479" v="27" actId="20577"/>
          <ac:spMkLst>
            <pc:docMk/>
            <pc:sldMk cId="1770927914" sldId="262"/>
            <ac:spMk id="3" creationId="{EECBAE2B-780D-45FF-97BB-96B19839D3A1}"/>
          </ac:spMkLst>
        </pc:spChg>
      </pc:sldChg>
      <pc:sldChg chg="modSp">
        <pc:chgData name="Bruno Leredde" userId="74318b8a087fcadb" providerId="LiveId" clId="{7403976A-134B-4FEF-BB7D-0468872CDF3C}" dt="2018-07-03T09:55:13.612" v="31" actId="20577"/>
        <pc:sldMkLst>
          <pc:docMk/>
          <pc:sldMk cId="994758878" sldId="263"/>
        </pc:sldMkLst>
        <pc:spChg chg="mod">
          <ac:chgData name="Bruno Leredde" userId="74318b8a087fcadb" providerId="LiveId" clId="{7403976A-134B-4FEF-BB7D-0468872CDF3C}" dt="2018-07-03T09:55:13.612" v="31" actId="20577"/>
          <ac:spMkLst>
            <pc:docMk/>
            <pc:sldMk cId="994758878" sldId="263"/>
            <ac:spMk id="3" creationId="{9C921BC0-55AB-4FE0-8D75-19B8CBAB759B}"/>
          </ac:spMkLst>
        </pc:spChg>
      </pc:sldChg>
      <pc:sldChg chg="modSp add">
        <pc:chgData name="Bruno Leredde" userId="74318b8a087fcadb" providerId="LiveId" clId="{7403976A-134B-4FEF-BB7D-0468872CDF3C}" dt="2018-07-03T09:58:22.097" v="270" actId="20577"/>
        <pc:sldMkLst>
          <pc:docMk/>
          <pc:sldMk cId="1689775937" sldId="265"/>
        </pc:sldMkLst>
        <pc:spChg chg="mod">
          <ac:chgData name="Bruno Leredde" userId="74318b8a087fcadb" providerId="LiveId" clId="{7403976A-134B-4FEF-BB7D-0468872CDF3C}" dt="2018-07-03T09:56:26.564" v="83" actId="20577"/>
          <ac:spMkLst>
            <pc:docMk/>
            <pc:sldMk cId="1689775937" sldId="265"/>
            <ac:spMk id="2" creationId="{20080E6F-75E6-4324-BCA7-A2A620B13A26}"/>
          </ac:spMkLst>
        </pc:spChg>
        <pc:spChg chg="mod">
          <ac:chgData name="Bruno Leredde" userId="74318b8a087fcadb" providerId="LiveId" clId="{7403976A-134B-4FEF-BB7D-0468872CDF3C}" dt="2018-07-03T09:58:22.097" v="270" actId="20577"/>
          <ac:spMkLst>
            <pc:docMk/>
            <pc:sldMk cId="1689775937" sldId="265"/>
            <ac:spMk id="3" creationId="{1E28A366-5363-44A6-A532-553CA1638C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E73C476-3938-450B-BE4F-791EB2102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229" y="1158276"/>
            <a:ext cx="8877553" cy="2847817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149" y="2822332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87" y="471230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6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0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4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3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0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5029-5B7C-49D9-934A-84A6E4AEE89A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B1DA-DEB6-465D-AF3B-CE6B8E5CA0E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xmlns="" id="{199B2680-4DAD-463C-AFA8-27588B4CA8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2" y="6311900"/>
            <a:ext cx="2314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80ED279-B4DE-4A2C-9EB7-07C7C0FC83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950" y="318654"/>
            <a:ext cx="1155700" cy="12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6-MjZw6CYe0&amp;list=PLI0Mu37ULuMBxB-Ge-MvtSvvj3TegOB3_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B047F4B-9077-436E-B84E-AF329AE1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919" y="3429000"/>
            <a:ext cx="8673427" cy="1322587"/>
          </a:xfrm>
        </p:spPr>
        <p:txBody>
          <a:bodyPr/>
          <a:lstStyle/>
          <a:p>
            <a:r>
              <a:rPr lang="fr-FR" dirty="0"/>
              <a:t>Présentation de la solution </a:t>
            </a:r>
            <a:r>
              <a:rPr lang="fr-FR" dirty="0" err="1"/>
              <a:t>ComHAND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8353CB0-9772-40FB-A8F5-B096A3C379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7651">
            <a:off x="7648073" y="3747052"/>
            <a:ext cx="5186018" cy="38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091E5F-BE60-43A2-8246-13D977B7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Gains et 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C96FEE-F63F-4444-96BC-FED96B86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Qu’apporte la solution à ses utilisateurs ?</a:t>
            </a:r>
          </a:p>
          <a:p>
            <a:pPr marL="457200" lvl="1" indent="0">
              <a:buNone/>
            </a:pPr>
            <a:r>
              <a:rPr lang="fr-FR" dirty="0"/>
              <a:t>Moins d’encombrement et une meilleure ergonomie pour le contrôle de la machine.</a:t>
            </a:r>
          </a:p>
          <a:p>
            <a:r>
              <a:rPr lang="fr-FR" dirty="0"/>
              <a:t>Quels sont les gains ?</a:t>
            </a:r>
          </a:p>
          <a:p>
            <a:pPr marL="457200" lvl="1" indent="0">
              <a:buNone/>
            </a:pPr>
            <a:r>
              <a:rPr lang="fr-FR" dirty="0"/>
              <a:t>Amélioration de la sécurité, diminution des risques de pertes et de casses de la télécommande.</a:t>
            </a:r>
          </a:p>
          <a:p>
            <a:r>
              <a:rPr lang="fr-FR" dirty="0"/>
              <a:t>De quelle nature sont-ils ?</a:t>
            </a:r>
          </a:p>
          <a:p>
            <a:pPr marL="457200" lvl="1" indent="0">
              <a:buNone/>
            </a:pPr>
            <a:r>
              <a:rPr lang="fr-FR" dirty="0"/>
              <a:t>Humain et financier.</a:t>
            </a:r>
          </a:p>
          <a:p>
            <a:r>
              <a:rPr lang="fr-FR" dirty="0"/>
              <a:t>Quels sont les impacts sur l’organisation du travail ?</a:t>
            </a:r>
          </a:p>
          <a:p>
            <a:pPr marL="457200" lvl="1" indent="0">
              <a:buNone/>
            </a:pPr>
            <a:r>
              <a:rPr lang="fr-FR" dirty="0"/>
              <a:t>Plus d’autonomie du personnel, moins de perte de temps.</a:t>
            </a:r>
          </a:p>
        </p:txBody>
      </p:sp>
    </p:spTree>
    <p:extLst>
      <p:ext uri="{BB962C8B-B14F-4D97-AF65-F5344CB8AC3E}">
        <p14:creationId xmlns:p14="http://schemas.microsoft.com/office/powerpoint/2010/main" val="177284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D83609-F7E9-429D-A19E-58E5AE7E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Expériences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10768D-5162-4B71-966D-F294804E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391459"/>
            <a:ext cx="6281873" cy="5232400"/>
          </a:xfrm>
        </p:spPr>
        <p:txBody>
          <a:bodyPr>
            <a:normAutofit/>
          </a:bodyPr>
          <a:lstStyle/>
          <a:p>
            <a:r>
              <a:rPr lang="fr-FR" dirty="0"/>
              <a:t>Quelles sont les références clients ?</a:t>
            </a:r>
          </a:p>
          <a:p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Quels sont les retours et commentaires des clients qui ont adopté cette solution ?</a:t>
            </a:r>
          </a:p>
          <a:p>
            <a:pPr marL="457200" lvl="1" indent="0">
              <a:buNone/>
            </a:pPr>
            <a:r>
              <a:rPr lang="fr-FR" dirty="0"/>
              <a:t>Amélioration de la sécurité et de l’ergonomie des opérateurs sans perte de productivité.</a:t>
            </a:r>
          </a:p>
          <a:p>
            <a:pPr marL="457200" lvl="1" indent="0">
              <a:buNone/>
            </a:pPr>
            <a:r>
              <a:rPr lang="fr-FR" dirty="0"/>
              <a:t>Lien vidéo témoignage:</a:t>
            </a:r>
          </a:p>
          <a:p>
            <a:pPr marL="457200" lvl="1" indent="0">
              <a:buNone/>
            </a:pPr>
            <a:r>
              <a:rPr lang="fr-FR" dirty="0">
                <a:hlinkClick r:id="rId2"/>
              </a:rPr>
              <a:t>https://www.youtube.com/watch?v=6-MjZw6CYe0&amp;list=PLI0Mu37ULuMBxB-Ge-MvtSvvj3TegOB3_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50" name="Picture 2" descr="RÃ©sultat de recherche d'images pour &quot;liametho&quot;">
            <a:extLst>
              <a:ext uri="{FF2B5EF4-FFF2-40B4-BE49-F238E27FC236}">
                <a16:creationId xmlns:a16="http://schemas.microsoft.com/office/drawing/2014/main" xmlns="" id="{DA840537-EEDF-45CA-BCAF-7307D4E8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975" y="1548451"/>
            <a:ext cx="1117939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renault logo&quot;">
            <a:extLst>
              <a:ext uri="{FF2B5EF4-FFF2-40B4-BE49-F238E27FC236}">
                <a16:creationId xmlns:a16="http://schemas.microsoft.com/office/drawing/2014/main" xmlns="" id="{B8CEC6AC-2C6E-467C-A59E-F85A7C94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303" y="1284417"/>
            <a:ext cx="938212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kdi logo&quot;">
            <a:extLst>
              <a:ext uri="{FF2B5EF4-FFF2-40B4-BE49-F238E27FC236}">
                <a16:creationId xmlns:a16="http://schemas.microsoft.com/office/drawing/2014/main" xmlns="" id="{9B7E6598-281E-4A4D-915A-EF45CF5C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3401" y="1442441"/>
            <a:ext cx="963440" cy="6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bouygues logo&quot;">
            <a:extLst>
              <a:ext uri="{FF2B5EF4-FFF2-40B4-BE49-F238E27FC236}">
                <a16:creationId xmlns:a16="http://schemas.microsoft.com/office/drawing/2014/main" xmlns="" id="{C116AC08-A185-4B7B-ACBF-02818F0E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185" y="2245895"/>
            <a:ext cx="1085229" cy="5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normandy tub logo&quot;">
            <a:extLst>
              <a:ext uri="{FF2B5EF4-FFF2-40B4-BE49-F238E27FC236}">
                <a16:creationId xmlns:a16="http://schemas.microsoft.com/office/drawing/2014/main" xmlns="" id="{94448631-CF5B-4D5E-83D5-EA1BCCB5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163" y="2349925"/>
            <a:ext cx="1218491" cy="4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Ã©sultat de recherche d'images pour &quot;geodis logo&quot;">
            <a:extLst>
              <a:ext uri="{FF2B5EF4-FFF2-40B4-BE49-F238E27FC236}">
                <a16:creationId xmlns:a16="http://schemas.microsoft.com/office/drawing/2014/main" xmlns="" id="{17D87B05-AC6A-4AA9-9AFB-9206A6C7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507" y="2168775"/>
            <a:ext cx="1085228" cy="8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9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15F786-52B1-422D-911C-1643DE5F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/ réponses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73ED71-7EEB-40E9-A7B8-1D479A13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Quel niveau d’indice de protection?</a:t>
            </a:r>
          </a:p>
          <a:p>
            <a:pPr lvl="1"/>
            <a:r>
              <a:rPr lang="fr-FR" dirty="0"/>
              <a:t>IP65</a:t>
            </a:r>
          </a:p>
          <a:p>
            <a:r>
              <a:rPr lang="fr-FR" dirty="0"/>
              <a:t>La télécommande est-elle ATEX ?</a:t>
            </a:r>
          </a:p>
          <a:p>
            <a:pPr lvl="1"/>
            <a:r>
              <a:rPr lang="fr-FR" dirty="0"/>
              <a:t>Non, notre solution n’est pas certifiée pour les zones ATEX</a:t>
            </a:r>
          </a:p>
          <a:p>
            <a:r>
              <a:rPr lang="fr-FR" dirty="0"/>
              <a:t>Possibilité de recharger la télécommande par induction?</a:t>
            </a:r>
          </a:p>
          <a:p>
            <a:pPr lvl="1"/>
            <a:r>
              <a:rPr lang="fr-FR" dirty="0"/>
              <a:t>Le rechargement de l’émetteur s’effectue par le biais d’un chargeur secteur, l’autonomie est de 24H d’utilisation.</a:t>
            </a:r>
          </a:p>
          <a:p>
            <a:r>
              <a:rPr lang="fr-FR" dirty="0"/>
              <a:t>Comment s’interfacer avec nos machines?</a:t>
            </a:r>
          </a:p>
          <a:p>
            <a:pPr lvl="1"/>
            <a:r>
              <a:rPr lang="fr-FR" dirty="0"/>
              <a:t>Notre récepteur s’adapte facilement aux ponts roulants et potences. Pour les machines spéciales nous étudions au cas par cas. Nous pouvons effectuer l’installation en direct ou passer par des intégrateurs.</a:t>
            </a:r>
          </a:p>
          <a:p>
            <a:r>
              <a:rPr lang="fr-FR" dirty="0"/>
              <a:t>Contact:</a:t>
            </a:r>
          </a:p>
          <a:p>
            <a:pPr lvl="1"/>
            <a:r>
              <a:rPr lang="fr-FR" dirty="0"/>
              <a:t>Elie PEETERS / 06 27 54 06 89 / elie.peeters@siatech.fr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44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19409A-C7A0-4566-B210-0D65F5F8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fr-FR" dirty="0"/>
              <a:t>Présentation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685961-6A88-4E11-A3DE-228ACE76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114428"/>
            <a:ext cx="6281873" cy="5248622"/>
          </a:xfrm>
        </p:spPr>
        <p:txBody>
          <a:bodyPr/>
          <a:lstStyle/>
          <a:p>
            <a:r>
              <a:rPr lang="fr-FR" dirty="0" err="1"/>
              <a:t>SIAtech</a:t>
            </a:r>
            <a:r>
              <a:rPr lang="fr-FR" dirty="0"/>
              <a:t> est une Start Up Rouennaise incubée au Village By CA spécialisée dans les systèmes de commande pour ponts roulants, portiques et potences.</a:t>
            </a:r>
          </a:p>
          <a:p>
            <a:r>
              <a:rPr lang="fr-FR" dirty="0" err="1"/>
              <a:t>ComHAND</a:t>
            </a:r>
            <a:r>
              <a:rPr lang="fr-FR" dirty="0"/>
              <a:t> est une radiocommande industrielle à destination des machines de levages. Nous retrouvons ce type de machines dans toutes les activités : métallurgie, automobile, verrerie, aéronautique…</a:t>
            </a:r>
          </a:p>
          <a:p>
            <a:r>
              <a:rPr lang="fr-FR" dirty="0"/>
              <a:t>Chiffres clefs : 5 salariés, une levée de fonds de 800k€, marquage CE obtenu en décembre 2017.</a:t>
            </a:r>
          </a:p>
        </p:txBody>
      </p:sp>
      <p:pic>
        <p:nvPicPr>
          <p:cNvPr id="2050" name="Picture 2" descr="RÃ©sultat de recherche d'images pour &quot;hangar 107&quot;">
            <a:extLst>
              <a:ext uri="{FF2B5EF4-FFF2-40B4-BE49-F238E27FC236}">
                <a16:creationId xmlns:a16="http://schemas.microsoft.com/office/drawing/2014/main" xmlns="" id="{3ED374B9-5704-44CF-A5E7-83BFFF0F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66" y="151003"/>
            <a:ext cx="4915949" cy="15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5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 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28A366-5363-44A6-A532-553CA163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télécommandes classiques sont fragile, encombrantes et pas suffisamment sécurisante.</a:t>
            </a:r>
          </a:p>
          <a:p>
            <a:r>
              <a:rPr lang="fr-FR" dirty="0"/>
              <a:t>La solution </a:t>
            </a:r>
            <a:r>
              <a:rPr lang="fr-FR" dirty="0" err="1"/>
              <a:t>ComHAND</a:t>
            </a:r>
            <a:r>
              <a:rPr lang="fr-FR" dirty="0"/>
              <a:t> permet à l’opérateur d’avoir les mains libres et de contrôler sa machine à l’aide de postures.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F3E2EE4-526D-4398-A602-E47635A8F2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53" y="330520"/>
            <a:ext cx="703512" cy="13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693B1D7-DE8D-4E1C-9540-4ACBB83F8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910" y="330521"/>
            <a:ext cx="923848" cy="138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A28EB34-2855-485C-AEA3-6398E274CA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02642">
            <a:off x="5095401" y="838974"/>
            <a:ext cx="1322882" cy="456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07B7183-C756-484C-94FC-F59453470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769" y="153826"/>
            <a:ext cx="1313002" cy="1512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A505F59-6CFE-49F8-A4CA-23FBAC616C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383" y="4736542"/>
            <a:ext cx="1752892" cy="2121458"/>
          </a:xfrm>
          <a:prstGeom prst="rect">
            <a:avLst/>
          </a:prstGeom>
        </p:spPr>
      </p:pic>
      <p:pic>
        <p:nvPicPr>
          <p:cNvPr id="11" name="Picture 2" descr="partie reception">
            <a:extLst>
              <a:ext uri="{FF2B5EF4-FFF2-40B4-BE49-F238E27FC236}">
                <a16:creationId xmlns:a16="http://schemas.microsoft.com/office/drawing/2014/main" xmlns="" id="{F37A435A-20C3-4520-B4E7-8CA78531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548" y="4736542"/>
            <a:ext cx="1862137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78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 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28A366-5363-44A6-A532-553CA163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3725721"/>
            <a:ext cx="6281873" cy="3327483"/>
          </a:xfrm>
        </p:spPr>
        <p:txBody>
          <a:bodyPr/>
          <a:lstStyle/>
          <a:p>
            <a:r>
              <a:rPr lang="fr-FR" dirty="0"/>
              <a:t>Grâce à cette solution l’opérateur n’est plus encombré par la télécommande et sa sécurité est augmenté.  </a:t>
            </a:r>
          </a:p>
          <a:p>
            <a:r>
              <a:rPr lang="fr-FR" dirty="0"/>
              <a:t>L’utilisation du système diminue les risques de perte et de casse de la télécommande.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DB87A85-86B7-47EE-B738-3AB95581D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224" y="216291"/>
            <a:ext cx="5128212" cy="44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technique</a:t>
            </a:r>
          </a:p>
        </p:txBody>
      </p:sp>
      <p:pic>
        <p:nvPicPr>
          <p:cNvPr id="4" name="Picture 2" descr="F2">
            <a:extLst>
              <a:ext uri="{FF2B5EF4-FFF2-40B4-BE49-F238E27FC236}">
                <a16:creationId xmlns:a16="http://schemas.microsoft.com/office/drawing/2014/main" xmlns="" id="{61229E5C-39BD-4A59-B638-6B178B1C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843" y="2502671"/>
            <a:ext cx="2620963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" name="AutoShape 3">
            <a:extLst>
              <a:ext uri="{FF2B5EF4-FFF2-40B4-BE49-F238E27FC236}">
                <a16:creationId xmlns:a16="http://schemas.microsoft.com/office/drawing/2014/main" xmlns="" id="{C57E1AEF-3566-49F4-974A-565383DE85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19743" y="5288733"/>
            <a:ext cx="1279525" cy="444500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6" name="AutoShape 4">
            <a:extLst>
              <a:ext uri="{FF2B5EF4-FFF2-40B4-BE49-F238E27FC236}">
                <a16:creationId xmlns:a16="http://schemas.microsoft.com/office/drawing/2014/main" xmlns="" id="{0DA411E1-142D-4DDB-92DE-CF00918267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73956" y="1594621"/>
            <a:ext cx="57150" cy="1233487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AutoShape 5">
            <a:extLst>
              <a:ext uri="{FF2B5EF4-FFF2-40B4-BE49-F238E27FC236}">
                <a16:creationId xmlns:a16="http://schemas.microsoft.com/office/drawing/2014/main" xmlns="" id="{76D51EE4-EF58-4B88-A236-4F6EB82806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67681" y="2137546"/>
            <a:ext cx="1766887" cy="1657350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8" name="AutoShape 6">
            <a:extLst>
              <a:ext uri="{FF2B5EF4-FFF2-40B4-BE49-F238E27FC236}">
                <a16:creationId xmlns:a16="http://schemas.microsoft.com/office/drawing/2014/main" xmlns="" id="{1E236A79-8501-4305-B1F1-1E4F41D3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568" y="1485083"/>
            <a:ext cx="1919288" cy="806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4 boutons de fonction programmables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AutoShape 7">
            <a:extLst>
              <a:ext uri="{FF2B5EF4-FFF2-40B4-BE49-F238E27FC236}">
                <a16:creationId xmlns:a16="http://schemas.microsoft.com/office/drawing/2014/main" xmlns="" id="{C5428EAB-DC12-483A-8D4E-D5F2728641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58131" y="4644208"/>
            <a:ext cx="1249362" cy="608013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2B71B191-5233-488E-BB9E-E28F06F9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981" y="5112521"/>
            <a:ext cx="2581275" cy="995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Leds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de retour d’informations (batterie, connexion,            fonction…)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xmlns="" id="{0DB9F73B-B7AE-4F88-961B-55F0C0CB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93" y="3444058"/>
            <a:ext cx="1603375" cy="781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Bracelet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interchangeable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xmlns="" id="{EF42156C-4646-4A6E-9A2D-F9742408B39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6793" y="3774258"/>
            <a:ext cx="1081088" cy="19050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3" name="AutoShape 14">
            <a:extLst>
              <a:ext uri="{FF2B5EF4-FFF2-40B4-BE49-F238E27FC236}">
                <a16:creationId xmlns:a16="http://schemas.microsoft.com/office/drawing/2014/main" xmlns="" id="{FBB9CB15-C117-4F0D-AB4F-929BFC44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31" y="3986983"/>
            <a:ext cx="1622425" cy="712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Empreintes pour rosace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directionnelle et étiquettes de fonction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6" descr="IMG_08062018_090604">
            <a:extLst>
              <a:ext uri="{FF2B5EF4-FFF2-40B4-BE49-F238E27FC236}">
                <a16:creationId xmlns:a16="http://schemas.microsoft.com/office/drawing/2014/main" xmlns="" id="{432A88E5-DBD3-4601-B63C-389F6583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00000">
            <a:off x="11136268" y="3901258"/>
            <a:ext cx="1117600" cy="647700"/>
          </a:xfrm>
          <a:prstGeom prst="ellipse">
            <a:avLst/>
          </a:prstGeom>
          <a:noFill/>
          <a:ln w="9525" cap="rnd" algn="ctr">
            <a:solidFill>
              <a:srgbClr val="9E9E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AutoShape 17">
            <a:extLst>
              <a:ext uri="{FF2B5EF4-FFF2-40B4-BE49-F238E27FC236}">
                <a16:creationId xmlns:a16="http://schemas.microsoft.com/office/drawing/2014/main" xmlns="" id="{0C405DAA-8FF3-49D3-B763-A6B2F453E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9456" y="2599508"/>
            <a:ext cx="1720850" cy="890588"/>
          </a:xfrm>
          <a:prstGeom prst="straightConnector1">
            <a:avLst/>
          </a:prstGeom>
          <a:noFill/>
          <a:ln w="31750" algn="ctr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xmlns="" id="{8F76E4D1-5718-4F0C-A617-C99BECC1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31" y="1847033"/>
            <a:ext cx="1666875" cy="10779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Bouton marche / Klaxon / Validation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9" descr="F2">
            <a:extLst>
              <a:ext uri="{FF2B5EF4-FFF2-40B4-BE49-F238E27FC236}">
                <a16:creationId xmlns:a16="http://schemas.microsoft.com/office/drawing/2014/main" xmlns="" id="{5080304C-55FC-4D43-BE4F-01D5ED0F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988" y="2441357"/>
            <a:ext cx="727075" cy="968375"/>
          </a:xfrm>
          <a:prstGeom prst="ellipse">
            <a:avLst/>
          </a:prstGeom>
          <a:noFill/>
          <a:ln w="9525" cap="rnd" algn="ctr">
            <a:solidFill>
              <a:srgbClr val="9E9E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</p:pic>
      <p:sp>
        <p:nvSpPr>
          <p:cNvPr id="18" name="AutoShape 20">
            <a:extLst>
              <a:ext uri="{FF2B5EF4-FFF2-40B4-BE49-F238E27FC236}">
                <a16:creationId xmlns:a16="http://schemas.microsoft.com/office/drawing/2014/main" xmlns="" id="{4FBD0D60-DDCA-44E8-8B04-92DCFE6F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893" y="769121"/>
            <a:ext cx="1817688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Accès prise jack étanche pour bague et chargeur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1" descr="B65BE26E">
            <a:extLst>
              <a:ext uri="{FF2B5EF4-FFF2-40B4-BE49-F238E27FC236}">
                <a16:creationId xmlns:a16="http://schemas.microsoft.com/office/drawing/2014/main" xmlns="" id="{A149CFD4-4558-49EA-9019-83C8501F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289880" y="1328715"/>
            <a:ext cx="831850" cy="735013"/>
          </a:xfrm>
          <a:prstGeom prst="ellipse">
            <a:avLst/>
          </a:prstGeom>
          <a:noFill/>
          <a:ln w="9525" cap="rnd" algn="ctr">
            <a:solidFill>
              <a:srgbClr val="9E9E9E"/>
            </a:solidFill>
            <a:round/>
            <a:headEnd/>
            <a:tailEnd/>
          </a:ln>
          <a:effectLst>
            <a:outerShdw blurRad="381000" dist="292100" dir="5400000" sx="89999" sy="-20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0" name="AutoShape 22">
            <a:extLst>
              <a:ext uri="{FF2B5EF4-FFF2-40B4-BE49-F238E27FC236}">
                <a16:creationId xmlns:a16="http://schemas.microsoft.com/office/drawing/2014/main" xmlns="" id="{778CEE17-63C0-49FC-BD6E-FAF509EA8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968" y="5509396"/>
            <a:ext cx="1382713" cy="7127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Arrêt coup de poing de sécurité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AutoShape 23">
            <a:extLst>
              <a:ext uri="{FF2B5EF4-FFF2-40B4-BE49-F238E27FC236}">
                <a16:creationId xmlns:a16="http://schemas.microsoft.com/office/drawing/2014/main" xmlns="" id="{9F869ED4-B9DF-46C8-B7CA-2FFEE3DBF9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2493" y="4350521"/>
            <a:ext cx="787400" cy="50800"/>
          </a:xfrm>
          <a:prstGeom prst="straightConnector1">
            <a:avLst/>
          </a:prstGeom>
          <a:noFill/>
          <a:ln w="31750" algn="ctr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2" name="AutoShape 24">
            <a:extLst>
              <a:ext uri="{FF2B5EF4-FFF2-40B4-BE49-F238E27FC236}">
                <a16:creationId xmlns:a16="http://schemas.microsoft.com/office/drawing/2014/main" xmlns="" id="{459D459E-FBF8-4418-A8EE-5FB1712173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29318" y="4225108"/>
            <a:ext cx="1402373" cy="125413"/>
          </a:xfrm>
          <a:prstGeom prst="straightConnector1">
            <a:avLst/>
          </a:prstGeom>
          <a:noFill/>
          <a:ln w="31750" algn="ctr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977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90" y="2546478"/>
            <a:ext cx="3498979" cy="2456442"/>
          </a:xfrm>
        </p:spPr>
        <p:txBody>
          <a:bodyPr/>
          <a:lstStyle/>
          <a:p>
            <a:r>
              <a:rPr lang="fr-FR" dirty="0"/>
              <a:t>Présentation technique</a:t>
            </a:r>
          </a:p>
        </p:txBody>
      </p:sp>
      <p:pic>
        <p:nvPicPr>
          <p:cNvPr id="23" name="Picture 2" descr="bague2">
            <a:extLst>
              <a:ext uri="{FF2B5EF4-FFF2-40B4-BE49-F238E27FC236}">
                <a16:creationId xmlns:a16="http://schemas.microsoft.com/office/drawing/2014/main" xmlns="" id="{E1A8B62A-3DCB-4B4F-8ACC-EF985A55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50022" flipH="1" flipV="1">
            <a:off x="4378523" y="923608"/>
            <a:ext cx="2268283" cy="62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24" name="AutoShape 3">
            <a:extLst>
              <a:ext uri="{FF2B5EF4-FFF2-40B4-BE49-F238E27FC236}">
                <a16:creationId xmlns:a16="http://schemas.microsoft.com/office/drawing/2014/main" xmlns="" id="{2134D2AF-8F37-4202-9EA9-A83F1F0C3A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1891" y="700935"/>
            <a:ext cx="1457325" cy="112713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5" name="AutoShape 4">
            <a:extLst>
              <a:ext uri="{FF2B5EF4-FFF2-40B4-BE49-F238E27FC236}">
                <a16:creationId xmlns:a16="http://schemas.microsoft.com/office/drawing/2014/main" xmlns="" id="{1F42A2F7-206D-49B1-A5CE-67A8F8C2E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952" y="304854"/>
            <a:ext cx="2809875" cy="4524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Bouton double état pour contrôle de la vitesse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xmlns="" id="{B9BEF504-C8EC-4309-B364-1F6456C05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11" y="346156"/>
            <a:ext cx="1336647" cy="9081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 algn="ctr">
            <a:solidFill>
              <a:srgbClr val="C5C5C5"/>
            </a:solidFill>
            <a:round/>
            <a:headEnd/>
            <a:tailEnd/>
          </a:ln>
          <a:effectLst>
            <a:outerShdw blurRad="50800" dist="38099" dir="10800000" algn="r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Bague élastique adaptée au gant de travail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AutoShape 6">
            <a:extLst>
              <a:ext uri="{FF2B5EF4-FFF2-40B4-BE49-F238E27FC236}">
                <a16:creationId xmlns:a16="http://schemas.microsoft.com/office/drawing/2014/main" xmlns="" id="{292260B0-79DD-47A4-9B97-C1536959E4C4}"/>
              </a:ext>
            </a:extLst>
          </p:cNvPr>
          <p:cNvCxnSpPr>
            <a:cxnSpLocks noChangeShapeType="1"/>
            <a:stCxn id="26" idx="1"/>
          </p:cNvCxnSpPr>
          <p:nvPr/>
        </p:nvCxnSpPr>
        <p:spPr bwMode="auto">
          <a:xfrm flipH="1">
            <a:off x="6159927" y="800223"/>
            <a:ext cx="466984" cy="109401"/>
          </a:xfrm>
          <a:prstGeom prst="straightConnector1">
            <a:avLst/>
          </a:prstGeom>
          <a:noFill/>
          <a:ln w="31750">
            <a:solidFill>
              <a:srgbClr val="9E9E9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28" name="Picture 11" descr="photo_2018-06-08_10-42-11">
            <a:extLst>
              <a:ext uri="{FF2B5EF4-FFF2-40B4-BE49-F238E27FC236}">
                <a16:creationId xmlns:a16="http://schemas.microsoft.com/office/drawing/2014/main" xmlns="" id="{048D6AE4-FA27-44C8-8492-89DB9631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537" y="881287"/>
            <a:ext cx="670554" cy="727998"/>
          </a:xfrm>
          <a:prstGeom prst="ellipse">
            <a:avLst/>
          </a:prstGeom>
          <a:noFill/>
          <a:ln w="9525" cap="rnd" algn="ctr">
            <a:solidFill>
              <a:srgbClr val="9E9E9E"/>
            </a:solidFill>
            <a:round/>
            <a:headEnd/>
            <a:tailEnd/>
          </a:ln>
          <a:effectLst>
            <a:outerShdw blurRad="381000" dist="292100" dir="5400000" sx="89999" sy="-20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DB8D9BE2-0C22-470C-9955-7B2BCC3B9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7651">
            <a:off x="7366062" y="3696772"/>
            <a:ext cx="5186018" cy="3889513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xmlns="" id="{33374790-0172-46D1-B543-37048C73CEE4}"/>
              </a:ext>
            </a:extLst>
          </p:cNvPr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Présentation technique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4C38A698-2A21-4A70-9FC4-697AF8FD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664" y="1342589"/>
            <a:ext cx="6281873" cy="3327483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Bande de Fréquences de communication : de 868.00 à 868.60 MHz</a:t>
            </a:r>
          </a:p>
          <a:p>
            <a:r>
              <a:rPr lang="fr-FR" dirty="0"/>
              <a:t>Récepteur adaptable sur tout type de machine (ponts roulants, potences, portiques)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52D3FF3-1FF3-41B6-A4EC-14A042E64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282" y="723061"/>
            <a:ext cx="2586974" cy="18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C94963-10F5-49E3-94B4-B6F0934C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Caractère innovant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0E218D-B90C-4DB4-968E-F8AB679F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Première télécommande « mains libres » respectant les directives européenne et normes de sécurité en vigueurs. Détection de la posture et des mouvements.</a:t>
            </a:r>
          </a:p>
          <a:p>
            <a:pPr lvl="1"/>
            <a:r>
              <a:rPr lang="fr-FR" dirty="0"/>
              <a:t>Amélioration de la sécurité.</a:t>
            </a:r>
          </a:p>
          <a:p>
            <a:pPr lvl="1"/>
            <a:r>
              <a:rPr lang="fr-FR" dirty="0"/>
              <a:t>Meilleure ergonomie.</a:t>
            </a:r>
          </a:p>
          <a:p>
            <a:pPr lvl="1"/>
            <a:r>
              <a:rPr lang="fr-FR" dirty="0"/>
              <a:t>Moins de casse du matériel.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12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92F9B4-5B8F-4AE8-B752-274CE360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d’application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ECBAE2B-780D-45FF-97BB-96B19839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776622"/>
            <a:ext cx="6281873" cy="3146606"/>
          </a:xfrm>
        </p:spPr>
        <p:txBody>
          <a:bodyPr>
            <a:normAutofit/>
          </a:bodyPr>
          <a:lstStyle/>
          <a:p>
            <a:r>
              <a:rPr lang="fr-FR" dirty="0"/>
              <a:t>Thèmes concernés par la solution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commande,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amélioration de la précision,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maintenance,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organisation du travail</a:t>
            </a:r>
          </a:p>
          <a:p>
            <a:r>
              <a:rPr lang="fr-FR" dirty="0"/>
              <a:t>Secteurs d’activité concernés par la solution </a:t>
            </a:r>
          </a:p>
        </p:txBody>
      </p:sp>
      <p:pic>
        <p:nvPicPr>
          <p:cNvPr id="3074" name="Picture 2" descr="RÃ©sultat de recherche d'images pour &quot;levage&quot;">
            <a:extLst>
              <a:ext uri="{FF2B5EF4-FFF2-40B4-BE49-F238E27FC236}">
                <a16:creationId xmlns:a16="http://schemas.microsoft.com/office/drawing/2014/main" xmlns="" id="{8EACC7CD-8240-4741-8C0C-D2053C8C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966" y="4031151"/>
            <a:ext cx="1854288" cy="13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associÃ©e">
            <a:extLst>
              <a:ext uri="{FF2B5EF4-FFF2-40B4-BE49-F238E27FC236}">
                <a16:creationId xmlns:a16="http://schemas.microsoft.com/office/drawing/2014/main" xmlns="" id="{F69359E8-20BB-43F8-81D7-AE5DA8D3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289" y="3679947"/>
            <a:ext cx="2940771" cy="19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xmlns="" id="{8A0FE050-61EE-460C-80D4-72C282AAB7FB}"/>
              </a:ext>
            </a:extLst>
          </p:cNvPr>
          <p:cNvSpPr/>
          <p:nvPr/>
        </p:nvSpPr>
        <p:spPr>
          <a:xfrm>
            <a:off x="5116443" y="1679414"/>
            <a:ext cx="357809" cy="20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xmlns="" id="{F6B7E988-5126-4DA8-AF6E-2870870B5E40}"/>
              </a:ext>
            </a:extLst>
          </p:cNvPr>
          <p:cNvSpPr/>
          <p:nvPr/>
        </p:nvSpPr>
        <p:spPr>
          <a:xfrm>
            <a:off x="5116442" y="2023664"/>
            <a:ext cx="357809" cy="20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xmlns="" id="{4DC87BA1-A376-4C04-909B-A6CF71B64B37}"/>
              </a:ext>
            </a:extLst>
          </p:cNvPr>
          <p:cNvSpPr/>
          <p:nvPr/>
        </p:nvSpPr>
        <p:spPr>
          <a:xfrm>
            <a:off x="5116442" y="2408290"/>
            <a:ext cx="357809" cy="20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xmlns="" id="{F793FA0E-014E-47B4-AF77-EA7FEBC95BF0}"/>
              </a:ext>
            </a:extLst>
          </p:cNvPr>
          <p:cNvSpPr/>
          <p:nvPr/>
        </p:nvSpPr>
        <p:spPr>
          <a:xfrm>
            <a:off x="5116442" y="2762001"/>
            <a:ext cx="357809" cy="20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RÃ©sultat de recherche d'images pour &quot;potences aeronautique&quot;">
            <a:extLst>
              <a:ext uri="{FF2B5EF4-FFF2-40B4-BE49-F238E27FC236}">
                <a16:creationId xmlns:a16="http://schemas.microsoft.com/office/drawing/2014/main" xmlns="" id="{5593F945-E43B-4A4F-81D4-25CED161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700" y="3583509"/>
            <a:ext cx="2271374" cy="31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xmlns="" id="{43F1F85F-7CCD-4E15-9429-8B638CB1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26" y="5187394"/>
            <a:ext cx="4132251" cy="14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2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5EB373-EE4D-4582-A3CA-D2E70BAE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Business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921BC0-55AB-4FE0-8D75-19B8CBAB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6281873" cy="6051808"/>
          </a:xfrm>
        </p:spPr>
        <p:txBody>
          <a:bodyPr/>
          <a:lstStyle/>
          <a:p>
            <a:r>
              <a:rPr lang="fr-FR" dirty="0"/>
              <a:t>Coût de la solution:</a:t>
            </a:r>
          </a:p>
          <a:p>
            <a:pPr marL="0" indent="0">
              <a:buNone/>
            </a:pPr>
            <a:r>
              <a:rPr lang="fr-FR" dirty="0"/>
              <a:t>	Plusieurs gammes</a:t>
            </a:r>
          </a:p>
          <a:p>
            <a:pPr lvl="2">
              <a:buFontTx/>
              <a:buChar char="-"/>
            </a:pPr>
            <a:r>
              <a:rPr lang="fr-FR" dirty="0"/>
              <a:t>1890€ : contrôle sur 3 axes</a:t>
            </a:r>
          </a:p>
          <a:p>
            <a:pPr lvl="2">
              <a:buFontTx/>
              <a:buChar char="-"/>
            </a:pPr>
            <a:r>
              <a:rPr lang="fr-FR" dirty="0"/>
              <a:t>2200€ : contrôle des 3 axes + 2 boutons de fonctions programmables</a:t>
            </a:r>
          </a:p>
          <a:p>
            <a:pPr lvl="2">
              <a:buFontTx/>
              <a:buChar char="-"/>
            </a:pPr>
            <a:r>
              <a:rPr lang="fr-FR" dirty="0"/>
              <a:t>Sur devis : applications spécifiques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Mode de commercialisation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1400" dirty="0"/>
              <a:t>Vente directe et via distributeurs / installateurs / constructeurs</a:t>
            </a:r>
          </a:p>
          <a:p>
            <a:r>
              <a:rPr lang="fr-FR" dirty="0"/>
              <a:t>Objectifs commerciaux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sz="1400" dirty="0"/>
              <a:t>Plus de 150 ventes avec ouverture sur le marché européen en 	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75887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250</TotalTime>
  <Words>531</Words>
  <Application>Microsoft Macintosh PowerPoint</Application>
  <PresentationFormat>Personnalisé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Atlas</vt:lpstr>
      <vt:lpstr>Présentation PowerPoint</vt:lpstr>
      <vt:lpstr>Présentation de l’entreprise</vt:lpstr>
      <vt:lpstr>Description de la solution</vt:lpstr>
      <vt:lpstr>Description de la solution</vt:lpstr>
      <vt:lpstr>Présentation technique</vt:lpstr>
      <vt:lpstr>Présentation technique</vt:lpstr>
      <vt:lpstr>Caractère innovant</vt:lpstr>
      <vt:lpstr>Domaine d’application</vt:lpstr>
      <vt:lpstr>Business</vt:lpstr>
      <vt:lpstr>Gains et impact</vt:lpstr>
      <vt:lpstr>Expériences clients</vt:lpstr>
      <vt:lpstr>Question / réponses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4.0 en pratique</dc:title>
  <dc:creator>Bruno Leredde</dc:creator>
  <cp:lastModifiedBy>partenaires</cp:lastModifiedBy>
  <cp:revision>25</cp:revision>
  <dcterms:created xsi:type="dcterms:W3CDTF">2018-04-23T08:16:41Z</dcterms:created>
  <dcterms:modified xsi:type="dcterms:W3CDTF">2018-12-04T14:41:59Z</dcterms:modified>
</cp:coreProperties>
</file>