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74" r:id="rId2"/>
  </p:sldMasterIdLst>
  <p:sldIdLst>
    <p:sldId id="266" r:id="rId3"/>
    <p:sldId id="257" r:id="rId4"/>
    <p:sldId id="258" r:id="rId5"/>
    <p:sldId id="265" r:id="rId6"/>
    <p:sldId id="261" r:id="rId7"/>
    <p:sldId id="262" r:id="rId8"/>
    <p:sldId id="263" r:id="rId9"/>
    <p:sldId id="259" r:id="rId10"/>
    <p:sldId id="260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6D32E4-F5DC-4384-87AE-B9CCAB6F3EAB}" v="3" dt="2018-11-30T14:51:30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de scorraille" userId="de94033fadafab2c" providerId="LiveId" clId="{846D32E4-F5DC-4384-87AE-B9CCAB6F3EAB}"/>
    <pc:docChg chg="custSel delSld modSld">
      <pc:chgData name="paul de scorraille" userId="de94033fadafab2c" providerId="LiveId" clId="{846D32E4-F5DC-4384-87AE-B9CCAB6F3EAB}" dt="2018-11-30T14:49:49.752" v="70"/>
      <pc:docMkLst>
        <pc:docMk/>
      </pc:docMkLst>
      <pc:sldChg chg="modSp">
        <pc:chgData name="paul de scorraille" userId="de94033fadafab2c" providerId="LiveId" clId="{846D32E4-F5DC-4384-87AE-B9CCAB6F3EAB}" dt="2018-11-30T14:49:49.752" v="70"/>
        <pc:sldMkLst>
          <pc:docMk/>
          <pc:sldMk cId="3307786608" sldId="258"/>
        </pc:sldMkLst>
        <pc:spChg chg="mod">
          <ac:chgData name="paul de scorraille" userId="de94033fadafab2c" providerId="LiveId" clId="{846D32E4-F5DC-4384-87AE-B9CCAB6F3EAB}" dt="2018-11-30T14:49:49.752" v="70"/>
          <ac:spMkLst>
            <pc:docMk/>
            <pc:sldMk cId="3307786608" sldId="258"/>
            <ac:spMk id="3" creationId="{1E28A366-5363-44A6-A532-553CA1638CD2}"/>
          </ac:spMkLst>
        </pc:spChg>
      </pc:sldChg>
      <pc:sldChg chg="modSp">
        <pc:chgData name="paul de scorraille" userId="de94033fadafab2c" providerId="LiveId" clId="{846D32E4-F5DC-4384-87AE-B9CCAB6F3EAB}" dt="2018-11-29T13:44:12.878" v="57" actId="20577"/>
        <pc:sldMkLst>
          <pc:docMk/>
          <pc:sldMk cId="1839195813" sldId="264"/>
        </pc:sldMkLst>
        <pc:spChg chg="mod">
          <ac:chgData name="paul de scorraille" userId="de94033fadafab2c" providerId="LiveId" clId="{846D32E4-F5DC-4384-87AE-B9CCAB6F3EAB}" dt="2018-11-29T13:44:12.878" v="57" actId="20577"/>
          <ac:spMkLst>
            <pc:docMk/>
            <pc:sldMk cId="1839195813" sldId="264"/>
            <ac:spMk id="3" creationId="{A4A148E4-E5CE-4554-81D4-4ADCD66789AF}"/>
          </ac:spMkLst>
        </pc:spChg>
      </pc:sldChg>
      <pc:sldChg chg="del">
        <pc:chgData name="paul de scorraille" userId="de94033fadafab2c" providerId="LiveId" clId="{846D32E4-F5DC-4384-87AE-B9CCAB6F3EAB}" dt="2018-11-30T14:48:42.669" v="58" actId="2696"/>
        <pc:sldMkLst>
          <pc:docMk/>
          <pc:sldMk cId="1726458736" sldId="267"/>
        </pc:sldMkLst>
      </pc:sldChg>
      <pc:sldChg chg="delSp del delAnim">
        <pc:chgData name="paul de scorraille" userId="de94033fadafab2c" providerId="LiveId" clId="{846D32E4-F5DC-4384-87AE-B9CCAB6F3EAB}" dt="2018-11-30T14:49:15.148" v="60" actId="2696"/>
        <pc:sldMkLst>
          <pc:docMk/>
          <pc:sldMk cId="3387659796" sldId="268"/>
        </pc:sldMkLst>
        <pc:picChg chg="del">
          <ac:chgData name="paul de scorraille" userId="de94033fadafab2c" providerId="LiveId" clId="{846D32E4-F5DC-4384-87AE-B9CCAB6F3EAB}" dt="2018-11-30T14:49:11.361" v="59" actId="478"/>
          <ac:picMkLst>
            <pc:docMk/>
            <pc:sldMk cId="3387659796" sldId="268"/>
            <ac:picMk id="3" creationId="{0BA91071-2913-44A3-8CAA-23E966BE0B2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E73C476-3938-450B-BE4F-791EB2102A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229" y="1158276"/>
            <a:ext cx="8877553" cy="2847817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4149" y="2822332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87" y="471230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C755029-5B7C-49D9-934A-84A6E4AEE89A}" type="datetimeFigureOut">
              <a:rPr lang="fr-FR" smtClean="0"/>
              <a:t>30/11/2018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E88B1DA-DEB6-465D-AF3B-CE6B8E5CA0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60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5029-5B7C-49D9-934A-84A6E4AEE89A}" type="datetimeFigureOut">
              <a:rPr lang="fr-FR" smtClean="0"/>
              <a:t>30/11/2018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B1DA-DEB6-465D-AF3B-CE6B8E5CA0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18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C755029-5B7C-49D9-934A-84A6E4AEE89A}" type="datetimeFigureOut">
              <a:rPr lang="fr-FR" smtClean="0"/>
              <a:t>30/11/2018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E88B1DA-DEB6-465D-AF3B-CE6B8E5CA0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209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4149" y="2822332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87" y="471230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C755029-5B7C-49D9-934A-84A6E4AEE89A}" type="datetimeFigureOut">
              <a:rPr lang="fr-FR" smtClean="0"/>
              <a:t>30/11/2018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E88B1DA-DEB6-465D-AF3B-CE6B8E5CA0E9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 descr="Une image contenant signe&#10;&#10;Description générée automatiquement">
            <a:extLst>
              <a:ext uri="{FF2B5EF4-FFF2-40B4-BE49-F238E27FC236}">
                <a16:creationId xmlns:a16="http://schemas.microsoft.com/office/drawing/2014/main" id="{904689C7-3AFE-455E-8DA8-E92EEDD25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663" y="1725064"/>
            <a:ext cx="7717674" cy="245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48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5029-5B7C-49D9-934A-84A6E4AEE89A}" type="datetimeFigureOut">
              <a:rPr lang="fr-FR" smtClean="0"/>
              <a:t>30/11/2018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B1DA-DEB6-465D-AF3B-CE6B8E5CA0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15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C755029-5B7C-49D9-934A-84A6E4AEE89A}" type="datetimeFigureOut">
              <a:rPr lang="fr-FR" smtClean="0"/>
              <a:t>30/11/2018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E88B1DA-DEB6-465D-AF3B-CE6B8E5CA0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329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C755029-5B7C-49D9-934A-84A6E4AEE89A}" type="datetimeFigureOut">
              <a:rPr lang="fr-FR" smtClean="0"/>
              <a:t>30/11/2018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E88B1DA-DEB6-465D-AF3B-CE6B8E5CA0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745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C755029-5B7C-49D9-934A-84A6E4AEE89A}" type="datetimeFigureOut">
              <a:rPr lang="fr-FR" smtClean="0"/>
              <a:t>30/11/2018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E88B1DA-DEB6-465D-AF3B-CE6B8E5CA0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263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5029-5B7C-49D9-934A-84A6E4AEE89A}" type="datetimeFigureOut">
              <a:rPr lang="fr-FR" smtClean="0"/>
              <a:t>30/11/2018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B1DA-DEB6-465D-AF3B-CE6B8E5CA0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827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C755029-5B7C-49D9-934A-84A6E4AEE89A}" type="datetimeFigureOut">
              <a:rPr lang="fr-FR" smtClean="0"/>
              <a:t>30/11/2018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E88B1DA-DEB6-465D-AF3B-CE6B8E5CA0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234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5029-5B7C-49D9-934A-84A6E4AEE89A}" type="datetimeFigureOut">
              <a:rPr lang="fr-FR" smtClean="0"/>
              <a:t>30/11/2018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B1DA-DEB6-465D-AF3B-CE6B8E5CA0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56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5029-5B7C-49D9-934A-84A6E4AEE89A}" type="datetimeFigureOut">
              <a:rPr lang="fr-FR" smtClean="0"/>
              <a:t>30/11/2018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B1DA-DEB6-465D-AF3B-CE6B8E5CA0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246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C755029-5B7C-49D9-934A-84A6E4AEE89A}" type="datetimeFigureOut">
              <a:rPr lang="fr-FR" smtClean="0"/>
              <a:t>30/11/2018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3E88B1DA-DEB6-465D-AF3B-CE6B8E5CA0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607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5029-5B7C-49D9-934A-84A6E4AEE89A}" type="datetimeFigureOut">
              <a:rPr lang="fr-FR" smtClean="0"/>
              <a:t>30/11/2018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B1DA-DEB6-465D-AF3B-CE6B8E5CA0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16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C755029-5B7C-49D9-934A-84A6E4AEE89A}" type="datetimeFigureOut">
              <a:rPr lang="fr-FR" smtClean="0"/>
              <a:t>30/11/2018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E88B1DA-DEB6-465D-AF3B-CE6B8E5CA0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27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C755029-5B7C-49D9-934A-84A6E4AEE89A}" type="datetimeFigureOut">
              <a:rPr lang="fr-FR" smtClean="0"/>
              <a:t>30/11/2018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E88B1DA-DEB6-465D-AF3B-CE6B8E5CA0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33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C755029-5B7C-49D9-934A-84A6E4AEE89A}" type="datetimeFigureOut">
              <a:rPr lang="fr-FR" smtClean="0"/>
              <a:t>30/11/2018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E88B1DA-DEB6-465D-AF3B-CE6B8E5CA0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19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C755029-5B7C-49D9-934A-84A6E4AEE89A}" type="datetimeFigureOut">
              <a:rPr lang="fr-FR" smtClean="0"/>
              <a:t>30/11/2018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E88B1DA-DEB6-465D-AF3B-CE6B8E5CA0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15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5029-5B7C-49D9-934A-84A6E4AEE89A}" type="datetimeFigureOut">
              <a:rPr lang="fr-FR" smtClean="0"/>
              <a:t>30/11/2018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B1DA-DEB6-465D-AF3B-CE6B8E5CA0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75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C755029-5B7C-49D9-934A-84A6E4AEE89A}" type="datetimeFigureOut">
              <a:rPr lang="fr-FR" smtClean="0"/>
              <a:t>30/11/2018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E88B1DA-DEB6-465D-AF3B-CE6B8E5CA0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36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5029-5B7C-49D9-934A-84A6E4AEE89A}" type="datetimeFigureOut">
              <a:rPr lang="fr-FR" smtClean="0"/>
              <a:t>30/11/2018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B1DA-DEB6-465D-AF3B-CE6B8E5CA0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1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C755029-5B7C-49D9-934A-84A6E4AEE89A}" type="datetimeFigureOut">
              <a:rPr lang="fr-FR" smtClean="0"/>
              <a:t>30/11/2018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3E88B1DA-DEB6-465D-AF3B-CE6B8E5CA0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05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55029-5B7C-49D9-934A-84A6E4AEE89A}" type="datetimeFigureOut">
              <a:rPr lang="fr-FR" smtClean="0"/>
              <a:t>30/11/2018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8B1DA-DEB6-465D-AF3B-CE6B8E5CA0E9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11">
            <a:extLst>
              <a:ext uri="{FF2B5EF4-FFF2-40B4-BE49-F238E27FC236}">
                <a16:creationId xmlns:a16="http://schemas.microsoft.com/office/drawing/2014/main" id="{199B2680-4DAD-463C-AFA8-27588B4CA8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8712" y="6311900"/>
            <a:ext cx="2314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80ED279-B4DE-4A2C-9EB7-07C7C0FC83E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5950" y="318654"/>
            <a:ext cx="1155700" cy="126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73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55029-5B7C-49D9-934A-84A6E4AEE89A}" type="datetimeFigureOut">
              <a:rPr lang="fr-FR" smtClean="0"/>
              <a:t>30/11/2018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8B1DA-DEB6-465D-AF3B-CE6B8E5CA0E9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11">
            <a:extLst>
              <a:ext uri="{FF2B5EF4-FFF2-40B4-BE49-F238E27FC236}">
                <a16:creationId xmlns:a16="http://schemas.microsoft.com/office/drawing/2014/main" id="{199B2680-4DAD-463C-AFA8-27588B4CA8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8712" y="6311900"/>
            <a:ext cx="2314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80ED279-B4DE-4A2C-9EB7-07C7C0FC83E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5950" y="318654"/>
            <a:ext cx="1155700" cy="126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86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paul@mip-robotics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>
            <a:extLst>
              <a:ext uri="{FF2B5EF4-FFF2-40B4-BE49-F238E27FC236}">
                <a16:creationId xmlns:a16="http://schemas.microsoft.com/office/drawing/2014/main" id="{805D3E94-18B6-4D7D-AB7A-147BF2B1C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5242" y="1371600"/>
            <a:ext cx="8673427" cy="1322587"/>
          </a:xfrm>
        </p:spPr>
        <p:txBody>
          <a:bodyPr/>
          <a:lstStyle/>
          <a:p>
            <a:r>
              <a:rPr lang="fr-FR" dirty="0"/>
              <a:t>Présentation de la solution MIP </a:t>
            </a:r>
            <a:r>
              <a:rPr lang="fr-FR" dirty="0" err="1"/>
              <a:t>Robotics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16F92E-A527-4DA7-8372-D856E89E5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817" y="3785896"/>
            <a:ext cx="3673629" cy="245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25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39C075-8CA0-455A-8415-828480B8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Commentaires complémentaires éventuels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A148E4-E5CE-4554-81D4-4ADCD6678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Nous serions heureux de rentrer dans vos process et d’avoir des cas d’application concrets ensemble </a:t>
            </a:r>
            <a:r>
              <a:rPr lang="fr-FR" dirty="0">
                <a:sym typeface="Wingdings" panose="05000000000000000000" pitchFamily="2" charset="2"/>
              </a:rPr>
              <a:t>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Contact : </a:t>
            </a:r>
            <a:r>
              <a:rPr lang="fr-FR" dirty="0">
                <a:sym typeface="Wingdings" panose="05000000000000000000" pitchFamily="2" charset="2"/>
                <a:hlinkClick r:id="rId2"/>
              </a:rPr>
              <a:t>paul@mip-robotics.com</a:t>
            </a:r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07 68 52 49 55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919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19409A-C7A0-4566-B210-0D65F5F83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 l’entreprise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685961-6A88-4E11-A3DE-228ACE765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Création en 2015 – premier produit en 2017 – société start-up </a:t>
            </a:r>
          </a:p>
          <a:p>
            <a:r>
              <a:rPr lang="fr-FR" dirty="0"/>
              <a:t>Robot collaboratif 4 axes – facile à programmer – coût abordable – marché industriel généraliste</a:t>
            </a:r>
          </a:p>
          <a:p>
            <a:r>
              <a:rPr lang="fr-FR" dirty="0"/>
              <a:t>Croissance de 53% entre 2017 et 2018. 30 robots vendus depuis la création de la société</a:t>
            </a:r>
          </a:p>
          <a:p>
            <a:r>
              <a:rPr lang="fr-FR" dirty="0"/>
              <a:t>8 personnes : ingénieurs software et mécanique ; développement commercial ; monteur ; direction.</a:t>
            </a:r>
          </a:p>
        </p:txBody>
      </p:sp>
    </p:spTree>
    <p:extLst>
      <p:ext uri="{BB962C8B-B14F-4D97-AF65-F5344CB8AC3E}">
        <p14:creationId xmlns:p14="http://schemas.microsoft.com/office/powerpoint/2010/main" val="223535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80E6F-75E6-4324-BCA7-A2A620B1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Description de la solution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28A366-5363-44A6-A532-553CA1638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Robot collaboratif 4 axes : </a:t>
            </a:r>
          </a:p>
          <a:p>
            <a:pPr lvl="1"/>
            <a:r>
              <a:rPr lang="fr-FR" dirty="0"/>
              <a:t>Facile à programmer (par apprentissage)</a:t>
            </a:r>
          </a:p>
          <a:p>
            <a:pPr lvl="1"/>
            <a:r>
              <a:rPr lang="fr-FR" dirty="0"/>
              <a:t>Coût maîtrisé</a:t>
            </a:r>
          </a:p>
          <a:p>
            <a:pPr lvl="1"/>
            <a:r>
              <a:rPr lang="fr-FR" dirty="0"/>
              <a:t>Précision : 0,8mm ; vitesse de 500mm/s ; charge embarquée : 3 à 5 kilos</a:t>
            </a:r>
          </a:p>
          <a:p>
            <a:r>
              <a:rPr lang="fr-FR" dirty="0"/>
              <a:t>Vidéo de cas d’usage : https://www.youtube.com/watch?v=ko01V7DlRSY&amp;feature=youtu.be</a:t>
            </a:r>
          </a:p>
          <a:p>
            <a:r>
              <a:rPr lang="fr-FR" dirty="0"/>
              <a:t>Chargement de machines, tests, vissage, chargement de cartons</a:t>
            </a:r>
          </a:p>
        </p:txBody>
      </p:sp>
    </p:spTree>
    <p:extLst>
      <p:ext uri="{BB962C8B-B14F-4D97-AF65-F5344CB8AC3E}">
        <p14:creationId xmlns:p14="http://schemas.microsoft.com/office/powerpoint/2010/main" val="330778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80E6F-75E6-4324-BCA7-A2A620B1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technique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28A366-5363-44A6-A532-553CA1638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Software : manuel de programmation par apprentissage</a:t>
            </a:r>
          </a:p>
          <a:p>
            <a:r>
              <a:rPr lang="fr-FR" dirty="0"/>
              <a:t>Mécanique : notre réducteur breveté concurrent </a:t>
            </a:r>
            <a:r>
              <a:rPr lang="fr-FR" dirty="0" err="1"/>
              <a:t>Harmonic</a:t>
            </a:r>
            <a:r>
              <a:rPr lang="fr-FR" dirty="0"/>
              <a:t> Drive. </a:t>
            </a:r>
          </a:p>
          <a:p>
            <a:r>
              <a:rPr lang="fr-FR" dirty="0"/>
              <a:t>Normes sécurité : présentation </a:t>
            </a:r>
            <a:r>
              <a:rPr lang="fr-FR" dirty="0" err="1"/>
              <a:t>succinte</a:t>
            </a:r>
            <a:r>
              <a:rPr lang="fr-FR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977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C94963-10F5-49E3-94B4-B6F0934C0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Caractère innovant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0E218D-B90C-4DB4-968E-F8AB679F7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prix, la facilité de programmation sont les 2 principaux points différenciants</a:t>
            </a:r>
          </a:p>
          <a:p>
            <a:r>
              <a:rPr lang="fr-FR" dirty="0"/>
              <a:t>Objectif également de travailler dans une dimension de solutions avec des spécialistes process</a:t>
            </a:r>
          </a:p>
        </p:txBody>
      </p:sp>
    </p:spTree>
    <p:extLst>
      <p:ext uri="{BB962C8B-B14F-4D97-AF65-F5344CB8AC3E}">
        <p14:creationId xmlns:p14="http://schemas.microsoft.com/office/powerpoint/2010/main" val="256312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2F9B4-5B8F-4AE8-B752-274CE3602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Domaine d’application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CBAE2B-780D-45FF-97BB-96B19839D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55" y="708296"/>
            <a:ext cx="6281873" cy="5248622"/>
          </a:xfrm>
        </p:spPr>
        <p:txBody>
          <a:bodyPr>
            <a:normAutofit/>
          </a:bodyPr>
          <a:lstStyle/>
          <a:p>
            <a:r>
              <a:rPr lang="fr-FR" dirty="0"/>
              <a:t>Thèmes concernés par la solution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gestion des flux,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amélioration de la précision,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flexibilité,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maintenance,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organisation du travail</a:t>
            </a:r>
          </a:p>
          <a:p>
            <a:r>
              <a:rPr lang="fr-FR" dirty="0"/>
              <a:t>Tous secteurs industriels</a:t>
            </a:r>
          </a:p>
        </p:txBody>
      </p:sp>
    </p:spTree>
    <p:extLst>
      <p:ext uri="{BB962C8B-B14F-4D97-AF65-F5344CB8AC3E}">
        <p14:creationId xmlns:p14="http://schemas.microsoft.com/office/powerpoint/2010/main" val="1770927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5EB373-EE4D-4582-A3CA-D2E70BAE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Business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921BC0-55AB-4FE0-8D75-19B8CBAB7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&lt; 10K€</a:t>
            </a:r>
          </a:p>
          <a:p>
            <a:r>
              <a:rPr lang="fr-FR" dirty="0"/>
              <a:t>Vente via des intégrateurs principalement, également vente en direct chez certains comptes clés</a:t>
            </a:r>
          </a:p>
          <a:p>
            <a:r>
              <a:rPr lang="fr-FR" dirty="0"/>
              <a:t>Objectif de vendre 50 robots en 2019</a:t>
            </a:r>
          </a:p>
        </p:txBody>
      </p:sp>
    </p:spTree>
    <p:extLst>
      <p:ext uri="{BB962C8B-B14F-4D97-AF65-F5344CB8AC3E}">
        <p14:creationId xmlns:p14="http://schemas.microsoft.com/office/powerpoint/2010/main" val="994758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091E5F-BE60-43A2-8246-13D977B72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Gains et impact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C96FEE-F63F-4444-96BC-FED96B864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Productivité / lutte contre les TMS (gestes répétitifs)</a:t>
            </a:r>
          </a:p>
          <a:p>
            <a:r>
              <a:rPr lang="fr-FR" dirty="0"/>
              <a:t>Facile à mettre en place ; flexible</a:t>
            </a:r>
          </a:p>
        </p:txBody>
      </p:sp>
    </p:spTree>
    <p:extLst>
      <p:ext uri="{BB962C8B-B14F-4D97-AF65-F5344CB8AC3E}">
        <p14:creationId xmlns:p14="http://schemas.microsoft.com/office/powerpoint/2010/main" val="1772843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D83609-F7E9-429D-A19E-58E5AE7E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Expériences clients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10768D-5162-4B71-966D-F294804EA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Nombreuses références clients : Thalès, </a:t>
            </a:r>
            <a:r>
              <a:rPr lang="fr-FR" dirty="0" err="1"/>
              <a:t>Radiall</a:t>
            </a:r>
            <a:r>
              <a:rPr lang="fr-FR" dirty="0"/>
              <a:t>, Toshiba, Renault, Continental</a:t>
            </a:r>
          </a:p>
          <a:p>
            <a:r>
              <a:rPr lang="fr-FR" dirty="0"/>
              <a:t>Solution considérée comme flexible et abordable -&gt; exemple de Toshiba à Dieppe qui a payé pour la communication en TCP-IP</a:t>
            </a:r>
          </a:p>
        </p:txBody>
      </p:sp>
    </p:spTree>
    <p:extLst>
      <p:ext uri="{BB962C8B-B14F-4D97-AF65-F5344CB8AC3E}">
        <p14:creationId xmlns:p14="http://schemas.microsoft.com/office/powerpoint/2010/main" val="307019529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ppt/theme/theme2.xml><?xml version="1.0" encoding="utf-8"?>
<a:theme xmlns:a="http://schemas.openxmlformats.org/drawingml/2006/main" name="1_Atlas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132</TotalTime>
  <Words>326</Words>
  <Application>Microsoft Office PowerPoint</Application>
  <PresentationFormat>Grand écran</PresentationFormat>
  <Paragraphs>43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Calibri Light</vt:lpstr>
      <vt:lpstr>Rockwell</vt:lpstr>
      <vt:lpstr>Wingdings</vt:lpstr>
      <vt:lpstr>Atlas</vt:lpstr>
      <vt:lpstr>1_Atlas</vt:lpstr>
      <vt:lpstr>Présentation PowerPoint</vt:lpstr>
      <vt:lpstr>Présentation de l’entreprise</vt:lpstr>
      <vt:lpstr>Description de la solution</vt:lpstr>
      <vt:lpstr>Présentation technique</vt:lpstr>
      <vt:lpstr>Caractère innovant</vt:lpstr>
      <vt:lpstr>Domaine d’application</vt:lpstr>
      <vt:lpstr>Business</vt:lpstr>
      <vt:lpstr>Gains et impact</vt:lpstr>
      <vt:lpstr>Expériences clients</vt:lpstr>
      <vt:lpstr>Commentaires complémentaires éventuels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4.0 en pratique</dc:title>
  <dc:creator>Bruno Leredde</dc:creator>
  <cp:lastModifiedBy>paul de scorraille</cp:lastModifiedBy>
  <cp:revision>6</cp:revision>
  <dcterms:created xsi:type="dcterms:W3CDTF">2018-04-23T08:16:41Z</dcterms:created>
  <dcterms:modified xsi:type="dcterms:W3CDTF">2018-11-30T14:51:33Z</dcterms:modified>
</cp:coreProperties>
</file>